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58" r:id="rId4"/>
    <p:sldId id="259" r:id="rId5"/>
    <p:sldId id="260" r:id="rId6"/>
    <p:sldId id="261" r:id="rId7"/>
    <p:sldId id="262" r:id="rId8"/>
    <p:sldId id="263" r:id="rId9"/>
    <p:sldId id="264" r:id="rId10"/>
    <p:sldId id="265"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52" d="100"/>
          <a:sy n="52" d="100"/>
        </p:scale>
        <p:origin x="58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CA8DA8-05BB-463A-911C-994B2FEC3D3B}" type="datetimeFigureOut">
              <a:rPr lang="en-US" smtClean="0"/>
              <a:t>5/12/2018</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D561CAF4-9EDA-4551-8F64-709418062CDE}"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0765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CA8DA8-05BB-463A-911C-994B2FEC3D3B}"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1CAF4-9EDA-4551-8F64-709418062CDE}"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44761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CA8DA8-05BB-463A-911C-994B2FEC3D3B}"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1CAF4-9EDA-4551-8F64-709418062CDE}"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0766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CA8DA8-05BB-463A-911C-994B2FEC3D3B}"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1CAF4-9EDA-4551-8F64-709418062CDE}"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6884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CA8DA8-05BB-463A-911C-994B2FEC3D3B}"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1CAF4-9EDA-4551-8F64-709418062CDE}"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814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CA8DA8-05BB-463A-911C-994B2FEC3D3B}" type="datetimeFigureOut">
              <a:rPr lang="en-US" smtClean="0"/>
              <a:t>5/12/2018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1CAF4-9EDA-4551-8F64-709418062CD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278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CA8DA8-05BB-463A-911C-994B2FEC3D3B}" type="datetimeFigureOut">
              <a:rPr lang="en-US" smtClean="0"/>
              <a:t>5/12/2018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61CAF4-9EDA-4551-8F64-709418062CD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341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CA8DA8-05BB-463A-911C-994B2FEC3D3B}" type="datetimeFigureOut">
              <a:rPr lang="en-US" smtClean="0"/>
              <a:t>5/12/2018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61CAF4-9EDA-4551-8F64-709418062CD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7977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A8DA8-05BB-463A-911C-994B2FEC3D3B}" type="datetimeFigureOut">
              <a:rPr lang="en-US" smtClean="0"/>
              <a:t>5/12/2018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61CAF4-9EDA-4551-8F64-709418062CDE}" type="slidenum">
              <a:rPr lang="en-US" smtClean="0"/>
              <a:t>‹#›</a:t>
            </a:fld>
            <a:endParaRPr lang="en-US"/>
          </a:p>
        </p:txBody>
      </p:sp>
    </p:spTree>
    <p:extLst>
      <p:ext uri="{BB962C8B-B14F-4D97-AF65-F5344CB8AC3E}">
        <p14:creationId xmlns:p14="http://schemas.microsoft.com/office/powerpoint/2010/main" val="771408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8CA8DA8-05BB-463A-911C-994B2FEC3D3B}" type="datetimeFigureOut">
              <a:rPr lang="en-US" smtClean="0"/>
              <a:t>5/12/2018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1CAF4-9EDA-4551-8F64-709418062CDE}"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4149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8CA8DA8-05BB-463A-911C-994B2FEC3D3B}" type="datetimeFigureOut">
              <a:rPr lang="en-US" smtClean="0"/>
              <a:t>5/12/2018</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561CAF4-9EDA-4551-8F64-709418062CDE}"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121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8CA8DA8-05BB-463A-911C-994B2FEC3D3B}" type="datetimeFigureOut">
              <a:rPr lang="en-US" smtClean="0"/>
              <a:t>5/12/2018</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61CAF4-9EDA-4551-8F64-709418062CDE}"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021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solidFill>
                  <a:srgbClr val="FF0000"/>
                </a:solidFill>
              </a:rPr>
              <a:t>SECTION 12</a:t>
            </a:r>
            <a:br>
              <a:rPr lang="en-US" dirty="0" smtClean="0">
                <a:solidFill>
                  <a:srgbClr val="FF0000"/>
                </a:solidFill>
              </a:rPr>
            </a:br>
            <a:r>
              <a:rPr lang="en-US" dirty="0" smtClean="0"/>
              <a:t/>
            </a:r>
            <a:br>
              <a:rPr lang="en-US" dirty="0" smtClean="0"/>
            </a:br>
            <a:r>
              <a:rPr lang="en-US" dirty="0"/>
              <a:t>Spinal injuries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7880" y="3605841"/>
            <a:ext cx="3051954" cy="251891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8162"/>
            <a:ext cx="1716759" cy="1548271"/>
          </a:xfrm>
          <a:prstGeom prst="rect">
            <a:avLst/>
          </a:prstGeom>
        </p:spPr>
      </p:pic>
    </p:spTree>
    <p:extLst>
      <p:ext uri="{BB962C8B-B14F-4D97-AF65-F5344CB8AC3E}">
        <p14:creationId xmlns:p14="http://schemas.microsoft.com/office/powerpoint/2010/main" val="23774150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Movement of a casualty with suspected spinal injuries</a:t>
            </a:r>
            <a:endParaRPr lang="en-US" dirty="0"/>
          </a:p>
        </p:txBody>
      </p:sp>
      <p:sp>
        <p:nvSpPr>
          <p:cNvPr id="3" name="Content Placeholder 2"/>
          <p:cNvSpPr>
            <a:spLocks noGrp="1"/>
          </p:cNvSpPr>
          <p:nvPr>
            <p:ph idx="1"/>
          </p:nvPr>
        </p:nvSpPr>
        <p:spPr/>
        <p:txBody>
          <a:bodyPr>
            <a:normAutofit/>
          </a:bodyPr>
          <a:lstStyle/>
          <a:p>
            <a:r>
              <a:rPr lang="en-US" dirty="0" smtClean="0"/>
              <a:t>If </a:t>
            </a:r>
            <a:r>
              <a:rPr lang="en-US" dirty="0"/>
              <a:t>you absolutely must move the person because he or she is vomiting, choking on blood or in danger of further injury, you need at least one other person</a:t>
            </a:r>
            <a:r>
              <a:rPr lang="en-US" dirty="0" smtClean="0"/>
              <a:t>.</a:t>
            </a:r>
          </a:p>
          <a:p>
            <a:endParaRPr lang="en-US" dirty="0"/>
          </a:p>
          <a:p>
            <a:r>
              <a:rPr lang="en-US" smtClean="0"/>
              <a:t>With </a:t>
            </a:r>
            <a:r>
              <a:rPr lang="en-US" dirty="0"/>
              <a:t>one of you at the head and another along the side of the injured person, work together to keep the person's head, neck and back aligned while rolling the person onto one side. </a:t>
            </a:r>
          </a:p>
        </p:txBody>
      </p:sp>
    </p:spTree>
    <p:extLst>
      <p:ext uri="{BB962C8B-B14F-4D97-AF65-F5344CB8AC3E}">
        <p14:creationId xmlns:p14="http://schemas.microsoft.com/office/powerpoint/2010/main" val="9378360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solidFill>
                  <a:srgbClr val="FF0000"/>
                </a:solidFill>
              </a:rPr>
              <a:t>END OF SECTION 12</a:t>
            </a:r>
            <a:endParaRPr lang="en-US" sz="5400"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30594" y="2016125"/>
            <a:ext cx="3845137" cy="3449638"/>
          </a:xfrm>
          <a:prstGeom prst="rect">
            <a:avLst/>
          </a:prstGeom>
        </p:spPr>
      </p:pic>
    </p:spTree>
    <p:extLst>
      <p:ext uri="{BB962C8B-B14F-4D97-AF65-F5344CB8AC3E}">
        <p14:creationId xmlns:p14="http://schemas.microsoft.com/office/powerpoint/2010/main" val="17044332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injuries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Spinal </a:t>
            </a:r>
            <a:r>
              <a:rPr lang="en-US" dirty="0"/>
              <a:t>injuries are caused by traumatic forces on </a:t>
            </a:r>
            <a:r>
              <a:rPr lang="en-US" dirty="0" smtClean="0"/>
              <a:t>the neck and trunk of the body</a:t>
            </a:r>
          </a:p>
          <a:p>
            <a:endParaRPr lang="en-US" dirty="0" smtClean="0"/>
          </a:p>
          <a:p>
            <a:r>
              <a:rPr lang="en-US" dirty="0" smtClean="0"/>
              <a:t>The </a:t>
            </a:r>
            <a:r>
              <a:rPr lang="en-US" dirty="0"/>
              <a:t>spine is a set of vertebrae held together by a series of </a:t>
            </a:r>
            <a:r>
              <a:rPr lang="en-US" dirty="0" smtClean="0"/>
              <a:t>ligaments</a:t>
            </a:r>
          </a:p>
          <a:p>
            <a:endParaRPr lang="en-US" dirty="0" smtClean="0"/>
          </a:p>
          <a:p>
            <a:r>
              <a:rPr lang="en-US" dirty="0" smtClean="0"/>
              <a:t>The </a:t>
            </a:r>
            <a:r>
              <a:rPr lang="en-US" dirty="0"/>
              <a:t>spinal cord passes through the </a:t>
            </a:r>
            <a:r>
              <a:rPr lang="en-US" dirty="0" err="1"/>
              <a:t>centre</a:t>
            </a:r>
            <a:r>
              <a:rPr lang="en-US" dirty="0"/>
              <a:t> of the </a:t>
            </a:r>
            <a:r>
              <a:rPr lang="en-US" dirty="0" smtClean="0"/>
              <a:t>vertebrae</a:t>
            </a:r>
          </a:p>
          <a:p>
            <a:endParaRPr lang="en-US" dirty="0" smtClean="0"/>
          </a:p>
          <a:p>
            <a:r>
              <a:rPr lang="en-US" dirty="0" smtClean="0"/>
              <a:t>The nerves from the spinal cord transmit </a:t>
            </a:r>
            <a:r>
              <a:rPr lang="en-US" dirty="0"/>
              <a:t>the signals to and from the brain that control muscle </a:t>
            </a:r>
            <a:r>
              <a:rPr lang="en-US" dirty="0" smtClean="0"/>
              <a:t>movement and sensation</a:t>
            </a:r>
          </a:p>
        </p:txBody>
      </p:sp>
    </p:spTree>
    <p:extLst>
      <p:ext uri="{BB962C8B-B14F-4D97-AF65-F5344CB8AC3E}">
        <p14:creationId xmlns:p14="http://schemas.microsoft.com/office/powerpoint/2010/main" val="27136365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injuries overview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majority of spinal injuries involve the ligaments in the spine</a:t>
            </a:r>
          </a:p>
          <a:p>
            <a:endParaRPr lang="en-US" dirty="0"/>
          </a:p>
          <a:p>
            <a:r>
              <a:rPr lang="en-US" dirty="0"/>
              <a:t>T</a:t>
            </a:r>
            <a:r>
              <a:rPr lang="en-US" dirty="0" smtClean="0"/>
              <a:t>his will cause pain but will not generally cause serious disability</a:t>
            </a:r>
          </a:p>
          <a:p>
            <a:endParaRPr lang="en-US" dirty="0" smtClean="0"/>
          </a:p>
          <a:p>
            <a:r>
              <a:rPr lang="en-US" dirty="0" smtClean="0"/>
              <a:t>More serious spinal injuries occur when the vertebrae shift, causing damage to the spinal cord</a:t>
            </a:r>
          </a:p>
          <a:p>
            <a:endParaRPr lang="en-US" dirty="0"/>
          </a:p>
          <a:p>
            <a:endParaRPr lang="en-US" dirty="0" smtClean="0"/>
          </a:p>
          <a:p>
            <a:r>
              <a:rPr lang="en-US" dirty="0" smtClean="0"/>
              <a:t>This can result in paralysis and, in severe cases, can cause death. </a:t>
            </a:r>
            <a:endParaRPr lang="en-US" dirty="0"/>
          </a:p>
        </p:txBody>
      </p:sp>
    </p:spTree>
    <p:extLst>
      <p:ext uri="{BB962C8B-B14F-4D97-AF65-F5344CB8AC3E}">
        <p14:creationId xmlns:p14="http://schemas.microsoft.com/office/powerpoint/2010/main" val="11676673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Motor </a:t>
            </a:r>
            <a:r>
              <a:rPr lang="en-US" dirty="0"/>
              <a:t>vehicle </a:t>
            </a:r>
            <a:r>
              <a:rPr lang="en-US" dirty="0" smtClean="0"/>
              <a:t>crashes</a:t>
            </a:r>
          </a:p>
          <a:p>
            <a:pPr marL="0" indent="0">
              <a:buNone/>
            </a:pPr>
            <a:r>
              <a:rPr lang="en-US" dirty="0" smtClean="0"/>
              <a:t> </a:t>
            </a:r>
            <a:endParaRPr lang="en-US" dirty="0"/>
          </a:p>
          <a:p>
            <a:r>
              <a:rPr lang="en-US" dirty="0" smtClean="0"/>
              <a:t>Diving </a:t>
            </a:r>
            <a:r>
              <a:rPr lang="en-US" dirty="0"/>
              <a:t>accidents </a:t>
            </a:r>
            <a:endParaRPr lang="en-US" dirty="0" smtClean="0"/>
          </a:p>
          <a:p>
            <a:endParaRPr lang="en-US" dirty="0"/>
          </a:p>
          <a:p>
            <a:r>
              <a:rPr lang="en-US" dirty="0" smtClean="0"/>
              <a:t>Head injuries</a:t>
            </a:r>
          </a:p>
          <a:p>
            <a:pPr marL="0" indent="0">
              <a:buNone/>
            </a:pPr>
            <a:r>
              <a:rPr lang="en-US" dirty="0" smtClean="0"/>
              <a:t> </a:t>
            </a:r>
            <a:endParaRPr lang="en-US" dirty="0"/>
          </a:p>
          <a:p>
            <a:r>
              <a:rPr lang="en-US" dirty="0" smtClean="0"/>
              <a:t>Falls </a:t>
            </a:r>
            <a:r>
              <a:rPr lang="en-US" dirty="0"/>
              <a:t>when the casualty lands on their feet or head </a:t>
            </a:r>
            <a:endParaRPr lang="en-US" dirty="0" smtClean="0"/>
          </a:p>
          <a:p>
            <a:endParaRPr lang="en-US" dirty="0"/>
          </a:p>
          <a:p>
            <a:r>
              <a:rPr lang="en-US" dirty="0" smtClean="0"/>
              <a:t>Assaults </a:t>
            </a:r>
          </a:p>
          <a:p>
            <a:endParaRPr lang="en-US" dirty="0"/>
          </a:p>
          <a:p>
            <a:r>
              <a:rPr lang="en-US" dirty="0" smtClean="0"/>
              <a:t>Industrial </a:t>
            </a:r>
            <a:r>
              <a:rPr lang="en-US" dirty="0"/>
              <a:t>accidents </a:t>
            </a:r>
          </a:p>
          <a:p>
            <a:endParaRPr lang="en-US" dirty="0"/>
          </a:p>
        </p:txBody>
      </p:sp>
    </p:spTree>
    <p:extLst>
      <p:ext uri="{BB962C8B-B14F-4D97-AF65-F5344CB8AC3E}">
        <p14:creationId xmlns:p14="http://schemas.microsoft.com/office/powerpoint/2010/main" val="13761410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Signs and symptoms</a:t>
            </a:r>
            <a:endParaRPr lang="en-US" dirty="0"/>
          </a:p>
        </p:txBody>
      </p:sp>
      <p:sp>
        <p:nvSpPr>
          <p:cNvPr id="3" name="Content Placeholder 2"/>
          <p:cNvSpPr>
            <a:spLocks noGrp="1"/>
          </p:cNvSpPr>
          <p:nvPr>
            <p:ph idx="1"/>
          </p:nvPr>
        </p:nvSpPr>
        <p:spPr/>
        <p:txBody>
          <a:bodyPr/>
          <a:lstStyle/>
          <a:p>
            <a:r>
              <a:rPr lang="en-US" dirty="0" smtClean="0"/>
              <a:t>Pain </a:t>
            </a:r>
            <a:r>
              <a:rPr lang="en-US" dirty="0"/>
              <a:t>in the injured </a:t>
            </a:r>
            <a:r>
              <a:rPr lang="en-US" dirty="0" smtClean="0"/>
              <a:t>neck or spinal area </a:t>
            </a:r>
          </a:p>
          <a:p>
            <a:endParaRPr lang="en-US" dirty="0"/>
          </a:p>
          <a:p>
            <a:r>
              <a:rPr lang="en-US" dirty="0" smtClean="0"/>
              <a:t>Numbness </a:t>
            </a:r>
            <a:r>
              <a:rPr lang="en-US" dirty="0"/>
              <a:t>and tingling </a:t>
            </a:r>
            <a:endParaRPr lang="en-US" dirty="0" smtClean="0"/>
          </a:p>
          <a:p>
            <a:endParaRPr lang="en-US" dirty="0"/>
          </a:p>
          <a:p>
            <a:r>
              <a:rPr lang="en-US" dirty="0" smtClean="0"/>
              <a:t>Loss </a:t>
            </a:r>
            <a:r>
              <a:rPr lang="en-US" dirty="0"/>
              <a:t>of feeling or weakness in parts of the </a:t>
            </a:r>
            <a:r>
              <a:rPr lang="en-US" dirty="0" smtClean="0"/>
              <a:t>body</a:t>
            </a:r>
          </a:p>
          <a:p>
            <a:pPr marL="0" indent="0">
              <a:buNone/>
            </a:pPr>
            <a:r>
              <a:rPr lang="en-US" dirty="0" smtClean="0"/>
              <a:t> </a:t>
            </a:r>
            <a:endParaRPr lang="en-US" dirty="0"/>
          </a:p>
          <a:p>
            <a:r>
              <a:rPr lang="en-US" dirty="0" smtClean="0"/>
              <a:t>Loss </a:t>
            </a:r>
            <a:r>
              <a:rPr lang="en-US" dirty="0"/>
              <a:t>of feeling or sensation </a:t>
            </a:r>
          </a:p>
          <a:p>
            <a:endParaRPr lang="en-US" dirty="0"/>
          </a:p>
        </p:txBody>
      </p:sp>
    </p:spTree>
    <p:extLst>
      <p:ext uri="{BB962C8B-B14F-4D97-AF65-F5344CB8AC3E}">
        <p14:creationId xmlns:p14="http://schemas.microsoft.com/office/powerpoint/2010/main" val="10718218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Signs and symptoms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Priapism </a:t>
            </a:r>
            <a:r>
              <a:rPr lang="en-US" dirty="0"/>
              <a:t>in males (unwanted, uncontrolled erection</a:t>
            </a:r>
            <a:r>
              <a:rPr lang="en-US" dirty="0" smtClean="0"/>
              <a:t>)</a:t>
            </a:r>
          </a:p>
          <a:p>
            <a:pPr marL="0" indent="0">
              <a:buNone/>
            </a:pPr>
            <a:r>
              <a:rPr lang="en-US" dirty="0" smtClean="0"/>
              <a:t> </a:t>
            </a:r>
            <a:endParaRPr lang="en-US" dirty="0"/>
          </a:p>
          <a:p>
            <a:r>
              <a:rPr lang="en-US" dirty="0" smtClean="0"/>
              <a:t>Loss </a:t>
            </a:r>
            <a:r>
              <a:rPr lang="en-US" dirty="0"/>
              <a:t>of bladder </a:t>
            </a:r>
            <a:r>
              <a:rPr lang="en-US" dirty="0" smtClean="0"/>
              <a:t>control</a:t>
            </a:r>
            <a:endParaRPr lang="en-US" dirty="0"/>
          </a:p>
          <a:p>
            <a:endParaRPr lang="en-US" dirty="0"/>
          </a:p>
          <a:p>
            <a:r>
              <a:rPr lang="en-US" dirty="0" smtClean="0"/>
              <a:t>Altered </a:t>
            </a:r>
            <a:r>
              <a:rPr lang="en-US" dirty="0"/>
              <a:t>level of </a:t>
            </a:r>
            <a:r>
              <a:rPr lang="en-US" dirty="0" smtClean="0"/>
              <a:t>consciousness</a:t>
            </a:r>
          </a:p>
          <a:p>
            <a:pPr marL="0" indent="0">
              <a:buNone/>
            </a:pPr>
            <a:r>
              <a:rPr lang="en-US" dirty="0" smtClean="0"/>
              <a:t> </a:t>
            </a:r>
            <a:endParaRPr lang="en-US" dirty="0"/>
          </a:p>
          <a:p>
            <a:r>
              <a:rPr lang="en-US" dirty="0" smtClean="0"/>
              <a:t>Swelling </a:t>
            </a:r>
            <a:r>
              <a:rPr lang="en-US" dirty="0"/>
              <a:t>or bruising over the injured </a:t>
            </a:r>
            <a:r>
              <a:rPr lang="en-US" dirty="0" smtClean="0"/>
              <a:t>neck or spinal area </a:t>
            </a:r>
          </a:p>
          <a:p>
            <a:endParaRPr lang="en-US" dirty="0"/>
          </a:p>
          <a:p>
            <a:r>
              <a:rPr lang="en-US" dirty="0" smtClean="0"/>
              <a:t>Evidence </a:t>
            </a:r>
            <a:r>
              <a:rPr lang="en-US" dirty="0"/>
              <a:t>of a wound </a:t>
            </a:r>
          </a:p>
          <a:p>
            <a:endParaRPr lang="en-US" dirty="0"/>
          </a:p>
        </p:txBody>
      </p:sp>
    </p:spTree>
    <p:extLst>
      <p:ext uri="{BB962C8B-B14F-4D97-AF65-F5344CB8AC3E}">
        <p14:creationId xmlns:p14="http://schemas.microsoft.com/office/powerpoint/2010/main" val="14313664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Signs and symptoms</a:t>
            </a:r>
            <a:endParaRPr lang="en-US" dirty="0"/>
          </a:p>
        </p:txBody>
      </p:sp>
      <p:sp>
        <p:nvSpPr>
          <p:cNvPr id="3" name="Content Placeholder 2"/>
          <p:cNvSpPr>
            <a:spLocks noGrp="1"/>
          </p:cNvSpPr>
          <p:nvPr>
            <p:ph idx="1"/>
          </p:nvPr>
        </p:nvSpPr>
        <p:spPr/>
        <p:txBody>
          <a:bodyPr>
            <a:normAutofit fontScale="55000" lnSpcReduction="20000"/>
          </a:bodyPr>
          <a:lstStyle/>
          <a:p>
            <a:r>
              <a:rPr lang="en-US" dirty="0"/>
              <a:t>E</a:t>
            </a:r>
            <a:r>
              <a:rPr lang="en-US" dirty="0" smtClean="0"/>
              <a:t>vidence </a:t>
            </a:r>
            <a:r>
              <a:rPr lang="en-US" dirty="0"/>
              <a:t>of a head injury with an ongoing change in the person's level of consciousness </a:t>
            </a:r>
            <a:endParaRPr lang="en-US" dirty="0" smtClean="0"/>
          </a:p>
          <a:p>
            <a:endParaRPr lang="en-US" dirty="0"/>
          </a:p>
          <a:p>
            <a:r>
              <a:rPr lang="en-US" dirty="0" smtClean="0"/>
              <a:t>The </a:t>
            </a:r>
            <a:r>
              <a:rPr lang="en-US" dirty="0"/>
              <a:t>person complains of severe pain in his or her neck or back </a:t>
            </a:r>
            <a:endParaRPr lang="en-US" dirty="0" smtClean="0"/>
          </a:p>
          <a:p>
            <a:endParaRPr lang="en-US" dirty="0"/>
          </a:p>
          <a:p>
            <a:r>
              <a:rPr lang="en-US" dirty="0" smtClean="0"/>
              <a:t>The </a:t>
            </a:r>
            <a:r>
              <a:rPr lang="en-US" dirty="0"/>
              <a:t>person won't move his or her neck </a:t>
            </a:r>
            <a:endParaRPr lang="en-US" dirty="0" smtClean="0"/>
          </a:p>
          <a:p>
            <a:endParaRPr lang="en-US" dirty="0"/>
          </a:p>
          <a:p>
            <a:r>
              <a:rPr lang="en-US" dirty="0" smtClean="0"/>
              <a:t>An </a:t>
            </a:r>
            <a:r>
              <a:rPr lang="en-US" dirty="0"/>
              <a:t>injury has exerted substantial force on the back or head </a:t>
            </a:r>
            <a:endParaRPr lang="en-US" dirty="0" smtClean="0"/>
          </a:p>
          <a:p>
            <a:endParaRPr lang="en-US" dirty="0"/>
          </a:p>
          <a:p>
            <a:r>
              <a:rPr lang="en-US" dirty="0" smtClean="0"/>
              <a:t>The </a:t>
            </a:r>
            <a:r>
              <a:rPr lang="en-US" dirty="0"/>
              <a:t>person complains of weakness, numbness or paralysis or lacks control of his or her limbs, bladder or bowels </a:t>
            </a:r>
            <a:endParaRPr lang="en-US" dirty="0" smtClean="0"/>
          </a:p>
          <a:p>
            <a:endParaRPr lang="en-US" dirty="0"/>
          </a:p>
          <a:p>
            <a:r>
              <a:rPr lang="en-US" dirty="0" smtClean="0"/>
              <a:t>The </a:t>
            </a:r>
            <a:r>
              <a:rPr lang="en-US" dirty="0"/>
              <a:t>neck or back is twisted or positioned oddly </a:t>
            </a:r>
          </a:p>
          <a:p>
            <a:endParaRPr lang="en-US" dirty="0"/>
          </a:p>
        </p:txBody>
      </p:sp>
    </p:spTree>
    <p:extLst>
      <p:ext uri="{BB962C8B-B14F-4D97-AF65-F5344CB8AC3E}">
        <p14:creationId xmlns:p14="http://schemas.microsoft.com/office/powerpoint/2010/main" val="25367836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a:t>
            </a:r>
            <a:r>
              <a:rPr lang="en-US" dirty="0"/>
              <a:t>you suspect someone has a spinal </a:t>
            </a:r>
            <a:r>
              <a:rPr lang="en-US" dirty="0" smtClean="0"/>
              <a:t>injury</a:t>
            </a:r>
            <a:endParaRPr lang="en-US" dirty="0"/>
          </a:p>
          <a:p>
            <a:endParaRPr lang="en-US" dirty="0"/>
          </a:p>
          <a:p>
            <a:r>
              <a:rPr lang="en-US" dirty="0" smtClean="0"/>
              <a:t>Keep </a:t>
            </a:r>
            <a:r>
              <a:rPr lang="en-US" dirty="0"/>
              <a:t>the person </a:t>
            </a:r>
            <a:r>
              <a:rPr lang="en-US" dirty="0" smtClean="0"/>
              <a:t>still</a:t>
            </a:r>
            <a:endParaRPr lang="en-US" dirty="0"/>
          </a:p>
          <a:p>
            <a:endParaRPr lang="en-US" dirty="0" smtClean="0"/>
          </a:p>
          <a:p>
            <a:r>
              <a:rPr lang="en-US" dirty="0" smtClean="0"/>
              <a:t>Support </a:t>
            </a:r>
            <a:r>
              <a:rPr lang="en-US" dirty="0"/>
              <a:t>head and neck to prevent </a:t>
            </a:r>
            <a:r>
              <a:rPr lang="en-US" dirty="0" smtClean="0"/>
              <a:t>movement</a:t>
            </a:r>
          </a:p>
          <a:p>
            <a:endParaRPr lang="en-US" dirty="0" smtClean="0"/>
          </a:p>
          <a:p>
            <a:r>
              <a:rPr lang="en-US" dirty="0" smtClean="0">
                <a:solidFill>
                  <a:srgbClr val="FF0000"/>
                </a:solidFill>
              </a:rPr>
              <a:t>The </a:t>
            </a:r>
            <a:r>
              <a:rPr lang="en-US" dirty="0">
                <a:solidFill>
                  <a:srgbClr val="FF0000"/>
                </a:solidFill>
              </a:rPr>
              <a:t>goal of first aid for a suspected spinal injury is to keep the person in the same position as he or she was found </a:t>
            </a:r>
          </a:p>
          <a:p>
            <a:endParaRPr lang="en-US" dirty="0">
              <a:solidFill>
                <a:srgbClr val="FF0000"/>
              </a:solidFill>
            </a:endParaRPr>
          </a:p>
        </p:txBody>
      </p:sp>
    </p:spTree>
    <p:extLst>
      <p:ext uri="{BB962C8B-B14F-4D97-AF65-F5344CB8AC3E}">
        <p14:creationId xmlns:p14="http://schemas.microsoft.com/office/powerpoint/2010/main" val="35079686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Carry out primary assessment</a:t>
            </a:r>
          </a:p>
          <a:p>
            <a:pPr marL="0" indent="0">
              <a:buNone/>
            </a:pPr>
            <a:r>
              <a:rPr lang="en-US" dirty="0" smtClean="0"/>
              <a:t> </a:t>
            </a:r>
          </a:p>
          <a:p>
            <a:r>
              <a:rPr lang="en-US" dirty="0" smtClean="0"/>
              <a:t>Call ambulance </a:t>
            </a:r>
          </a:p>
          <a:p>
            <a:endParaRPr lang="en-US" dirty="0" smtClean="0"/>
          </a:p>
          <a:p>
            <a:r>
              <a:rPr lang="en-US" dirty="0" smtClean="0"/>
              <a:t>If unresponsive and breathing is adequate, consider placing the casualty in the recovery position</a:t>
            </a:r>
          </a:p>
          <a:p>
            <a:endParaRPr lang="en-US" dirty="0" smtClean="0"/>
          </a:p>
          <a:p>
            <a:r>
              <a:rPr lang="en-US" dirty="0" smtClean="0"/>
              <a:t>Undertake a secondary assessment</a:t>
            </a:r>
          </a:p>
          <a:p>
            <a:endParaRPr lang="en-US" dirty="0" smtClean="0"/>
          </a:p>
          <a:p>
            <a:r>
              <a:rPr lang="en-US" dirty="0" smtClean="0"/>
              <a:t>Rest and reassure </a:t>
            </a:r>
          </a:p>
          <a:p>
            <a:endParaRPr lang="en-US" dirty="0"/>
          </a:p>
        </p:txBody>
      </p:sp>
    </p:spTree>
    <p:extLst>
      <p:ext uri="{BB962C8B-B14F-4D97-AF65-F5344CB8AC3E}">
        <p14:creationId xmlns:p14="http://schemas.microsoft.com/office/powerpoint/2010/main" val="7831684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43</TotalTime>
  <Words>445</Words>
  <Application>Microsoft Office PowerPoint</Application>
  <PresentationFormat>Widescreen</PresentationFormat>
  <Paragraphs>83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Gallery</vt:lpstr>
      <vt:lpstr>SECTION 12  Spinal injuries</vt:lpstr>
      <vt:lpstr>Spinal injuries overview</vt:lpstr>
      <vt:lpstr>Spinal injuries overview</vt:lpstr>
      <vt:lpstr>Causes</vt:lpstr>
      <vt:lpstr>Signs and symptoms</vt:lpstr>
      <vt:lpstr>Signs and symptoms</vt:lpstr>
      <vt:lpstr>Signs and symptoms</vt:lpstr>
      <vt:lpstr>Management</vt:lpstr>
      <vt:lpstr>Management</vt:lpstr>
      <vt:lpstr>Movement of a casualty with suspected spinal injuries</vt:lpstr>
      <vt:lpstr>END OF SECTION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Spinal injuries</dc:title>
  <dc:creator>D.r Nic</dc:creator>
  <cp:lastModifiedBy>WILLIAM</cp:lastModifiedBy>
  <cp:revision>8</cp:revision>
  <dcterms:created xsi:type="dcterms:W3CDTF">2016-03-23T22:54:53Z</dcterms:created>
  <dcterms:modified xsi:type="dcterms:W3CDTF">2018-05-12T09:16:28Z</dcterms:modified>
</cp:coreProperties>
</file>